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6"/>
  </p:notesMasterIdLst>
  <p:sldIdLst>
    <p:sldId id="303" r:id="rId2"/>
    <p:sldId id="373" r:id="rId3"/>
    <p:sldId id="436" r:id="rId4"/>
    <p:sldId id="437" r:id="rId5"/>
    <p:sldId id="396" r:id="rId6"/>
    <p:sldId id="428" r:id="rId7"/>
    <p:sldId id="375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  <p:sldId id="427" r:id="rId17"/>
    <p:sldId id="429" r:id="rId18"/>
    <p:sldId id="430" r:id="rId19"/>
    <p:sldId id="432" r:id="rId20"/>
    <p:sldId id="431" r:id="rId21"/>
    <p:sldId id="433" r:id="rId22"/>
    <p:sldId id="434" r:id="rId23"/>
    <p:sldId id="438" r:id="rId24"/>
    <p:sldId id="43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20B"/>
    <a:srgbClr val="F8F9C3"/>
    <a:srgbClr val="008000"/>
    <a:srgbClr val="F9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7" autoAdjust="0"/>
    <p:restoredTop sz="93722" autoAdjust="0"/>
  </p:normalViewPr>
  <p:slideViewPr>
    <p:cSldViewPr>
      <p:cViewPr>
        <p:scale>
          <a:sx n="77" d="100"/>
          <a:sy n="77" d="100"/>
        </p:scale>
        <p:origin x="-117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3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2B76D-9CE3-43E0-9A39-D4B06B0E704D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4FEDE-D4FC-486F-961D-BA34DFE6CE7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08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3AA0A2-CB22-409B-B829-D537A8F90740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2734-0D82-48D7-89B5-70D47F49CB2F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C752-B1F2-4AA3-BE93-847E1E0B28FA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7738-2C14-45AC-B662-D0AEEC381FC8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DEC0-9042-411B-BCF0-CDA01F9FE87B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F23B-ADA1-4E93-8DCD-5F4EECD05CBF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C90AFE-5A51-4E3C-99FD-4A3B42F60C56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13DE870-DE20-429D-859F-BB4133C6649A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B8AF-DD62-4E47-B978-58DEC964B3CE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C2A1-9C8E-4AD2-8CA5-3D5A5CBB4044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0B34-E08D-4708-AF54-481CF9005D1F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506527F-BC1E-438A-951F-C4343B5C208B}" type="datetime1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E542512-9563-418C-8B91-8BD9364A1FA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143000"/>
            <a:ext cx="8458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7030A0"/>
                </a:solidFill>
              </a:rPr>
              <a:t>IMPACTO DEL SALARIO MINIMO SOBRE LA DEMANDA DE EMPLEO EN MEXICO</a:t>
            </a:r>
          </a:p>
          <a:p>
            <a:endParaRPr lang="en-GB" sz="2000" b="1" dirty="0" smtClean="0">
              <a:solidFill>
                <a:srgbClr val="7030A0"/>
              </a:solidFill>
            </a:endParaRPr>
          </a:p>
          <a:p>
            <a:endParaRPr lang="en-GB" sz="2800" b="1" dirty="0" smtClean="0"/>
          </a:p>
          <a:p>
            <a:endParaRPr lang="en-GB" sz="2800" b="1" dirty="0" smtClean="0"/>
          </a:p>
          <a:p>
            <a:endParaRPr lang="en-GB" sz="2800" b="1" dirty="0" smtClean="0"/>
          </a:p>
          <a:p>
            <a:endParaRPr lang="en-GB" sz="2800" b="1" dirty="0" smtClean="0"/>
          </a:p>
          <a:p>
            <a:endParaRPr lang="en-GB" sz="2800" b="1" dirty="0" smtClean="0"/>
          </a:p>
          <a:p>
            <a:r>
              <a:rPr lang="en-GB" sz="2800" b="1" dirty="0" smtClean="0"/>
              <a:t>OIT </a:t>
            </a:r>
          </a:p>
          <a:p>
            <a:r>
              <a:rPr lang="en-GB" sz="2800" b="1" dirty="0" smtClean="0"/>
              <a:t>Marzo 2016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4343400"/>
            <a:ext cx="16573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7905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609600"/>
            <a:ext cx="84386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…. Pero en un contexto en la que se ha recuperado la productividad </a:t>
            </a:r>
            <a:r>
              <a:rPr lang="es-ES_tradnl" sz="28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despues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de la crisis financiera: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0"/>
            <a:ext cx="5753100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4879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09600"/>
            <a:ext cx="8438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.. Y a la vez,  </a:t>
            </a:r>
            <a:r>
              <a:rPr lang="es-ES_tradnl" sz="24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creacion</a:t>
            </a:r>
            <a:r>
              <a:rPr lang="es-ES_tradnl" sz="24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de empleo que no puede suplir la necesidad del empuje </a:t>
            </a:r>
            <a:r>
              <a:rPr lang="es-ES_tradnl" sz="24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demografico</a:t>
            </a:r>
            <a:endParaRPr lang="es-ES_tradnl" sz="24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133600"/>
            <a:ext cx="4822371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6248400" y="2362200"/>
            <a:ext cx="2438400" cy="3581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chemeClr val="tx1"/>
                </a:solidFill>
              </a:rPr>
              <a:t>Crecimiento</a:t>
            </a:r>
            <a:r>
              <a:rPr lang="en-US" sz="2200" b="1" dirty="0" smtClean="0">
                <a:solidFill>
                  <a:schemeClr val="tx1"/>
                </a:solidFill>
              </a:rPr>
              <a:t> de </a:t>
            </a:r>
            <a:r>
              <a:rPr lang="en-US" sz="2200" b="1" dirty="0" err="1" smtClean="0">
                <a:solidFill>
                  <a:schemeClr val="tx1"/>
                </a:solidFill>
              </a:rPr>
              <a:t>Empleo</a:t>
            </a:r>
            <a:r>
              <a:rPr lang="en-US" sz="2200" b="1" dirty="0" smtClean="0">
                <a:solidFill>
                  <a:schemeClr val="tx1"/>
                </a:solidFill>
              </a:rPr>
              <a:t>  </a:t>
            </a:r>
            <a:r>
              <a:rPr lang="en-US" sz="2200" b="1" dirty="0" err="1" smtClean="0">
                <a:solidFill>
                  <a:schemeClr val="tx1"/>
                </a:solidFill>
              </a:rPr>
              <a:t>anual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0.7%</a:t>
            </a: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200" b="1" dirty="0" err="1" smtClean="0">
                <a:solidFill>
                  <a:schemeClr val="tx1"/>
                </a:solidFill>
              </a:rPr>
              <a:t>Incremento</a:t>
            </a:r>
            <a:r>
              <a:rPr lang="en-US" sz="2200" b="1" dirty="0" smtClean="0">
                <a:solidFill>
                  <a:schemeClr val="tx1"/>
                </a:solidFill>
              </a:rPr>
              <a:t> de la </a:t>
            </a:r>
            <a:r>
              <a:rPr lang="en-US" sz="2200" b="1" dirty="0" err="1" smtClean="0">
                <a:solidFill>
                  <a:schemeClr val="tx1"/>
                </a:solidFill>
              </a:rPr>
              <a:t>Poblacion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Activa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1.52%</a:t>
            </a:r>
          </a:p>
        </p:txBody>
      </p:sp>
    </p:spTree>
    <p:extLst>
      <p:ext uri="{BB962C8B-B14F-4D97-AF65-F5344CB8AC3E}">
        <p14:creationId xmlns:p14="http://schemas.microsoft.com/office/powerpoint/2010/main" val="94879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3218" y="609600"/>
            <a:ext cx="8339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ES_tradnl" sz="3600" b="1" dirty="0" smtClean="0">
                <a:latin typeface="Gill Sans MT" panose="020B0502020104020203" pitchFamily="34" charset="0"/>
              </a:rPr>
              <a:t>En resumen, el contexto en el que se desarrolla la </a:t>
            </a:r>
            <a:r>
              <a:rPr lang="es-ES_tradnl" sz="3600" b="1" dirty="0" err="1" smtClean="0">
                <a:latin typeface="Gill Sans MT" panose="020B0502020104020203" pitchFamily="34" charset="0"/>
              </a:rPr>
              <a:t>politica</a:t>
            </a:r>
            <a:r>
              <a:rPr lang="es-ES_tradnl" sz="3600" b="1" dirty="0" smtClean="0">
                <a:latin typeface="Gill Sans MT" panose="020B0502020104020203" pitchFamily="34" charset="0"/>
              </a:rPr>
              <a:t> salarial es…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84386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s-ES_tradnl" sz="30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Estancamiento del valor real del salario </a:t>
            </a:r>
            <a:r>
              <a:rPr lang="es-ES_tradnl" sz="30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minimo</a:t>
            </a:r>
            <a:endParaRPr lang="es-ES_tradnl" sz="30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s-ES_tradnl" sz="30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Bajada del valor real de los salarios en un 14</a:t>
            </a:r>
            <a:r>
              <a:rPr lang="es-ES_tradnl" sz="30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% (desde 2005)</a:t>
            </a:r>
            <a:endParaRPr lang="es-ES_tradnl" sz="30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s-ES_tradnl" sz="30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Creacion</a:t>
            </a:r>
            <a:r>
              <a:rPr lang="es-ES_tradnl" sz="30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de empleo insuficiente para poder saciar la necesidad del incremento de la </a:t>
            </a:r>
            <a:r>
              <a:rPr lang="es-ES_tradnl" sz="30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poblacion</a:t>
            </a:r>
            <a:r>
              <a:rPr lang="es-ES_tradnl" sz="30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activa</a:t>
            </a: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8438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ES_tradnl" sz="3000" b="1" dirty="0" smtClean="0">
                <a:latin typeface="Gill Sans MT" panose="020B0502020104020203" pitchFamily="34" charset="0"/>
              </a:rPr>
              <a:t>POSIBLES CONSECUENCIAS</a:t>
            </a:r>
            <a:endParaRPr lang="es-ES_tradnl" sz="30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3218" y="609600"/>
            <a:ext cx="833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ES_tradnl" sz="3600" b="1" dirty="0" smtClean="0">
                <a:latin typeface="Gill Sans MT" panose="020B0502020104020203" pitchFamily="34" charset="0"/>
              </a:rPr>
              <a:t>… ha disminuido la desigualdad..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752600"/>
            <a:ext cx="868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84386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ES_tradnl" sz="30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…. Pero </a:t>
            </a:r>
            <a:r>
              <a:rPr lang="es-ES_tradnl" sz="30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Mexico</a:t>
            </a:r>
            <a:r>
              <a:rPr lang="es-ES_tradnl" sz="30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sigue siendo uno de los </a:t>
            </a:r>
            <a:r>
              <a:rPr lang="es-ES_tradnl" sz="30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paises</a:t>
            </a:r>
            <a:r>
              <a:rPr lang="es-ES_tradnl" sz="30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con mas desigualdad en el mundo</a:t>
            </a:r>
          </a:p>
          <a:p>
            <a:pPr marL="514350" indent="-514350"/>
            <a:endParaRPr lang="es-ES_tradnl" sz="30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514350" indent="-514350"/>
            <a:endParaRPr lang="es-ES_tradnl" sz="3000" b="1" dirty="0" smtClean="0">
              <a:latin typeface="Gill Sans MT" panose="020B0502020104020203" pitchFamily="34" charset="0"/>
              <a:sym typeface="Wingdings" pitchFamily="2" charset="2"/>
            </a:endParaRPr>
          </a:p>
          <a:p>
            <a:pPr marL="514350" indent="-514350"/>
            <a:r>
              <a:rPr lang="es-ES_tradnl" sz="3000" b="1" dirty="0" smtClean="0">
                <a:latin typeface="Gill Sans MT" panose="020B0502020104020203" pitchFamily="34" charset="0"/>
                <a:sym typeface="Wingdings" pitchFamily="2" charset="2"/>
              </a:rPr>
              <a:t>		 	Y la desigualdad es en gran medida 			por causa de la desigualdad salarial 			(ILO, Informe Anual de los Salarios, 			2014)</a:t>
            </a:r>
          </a:p>
          <a:p>
            <a:pPr marL="514350" indent="-514350"/>
            <a:endParaRPr lang="es-ES_tradnl" sz="3000" b="1" dirty="0" smtClean="0">
              <a:latin typeface="Gill Sans MT" panose="020B0502020104020203" pitchFamily="34" charset="0"/>
              <a:sym typeface="Wingdings" pitchFamily="2" charset="2"/>
            </a:endParaRPr>
          </a:p>
          <a:p>
            <a:pPr marL="514350" indent="-514350"/>
            <a:r>
              <a:rPr lang="es-ES_tradnl" sz="3000" b="1" dirty="0" smtClean="0">
                <a:latin typeface="Gill Sans MT" panose="020B0502020104020203" pitchFamily="34" charset="0"/>
                <a:sym typeface="Wingdings" pitchFamily="2" charset="2"/>
              </a:rPr>
              <a:t>		     Y la brecha entre productividad y 			salarios sigue creciendo</a:t>
            </a:r>
            <a:endParaRPr lang="es-ES_tradnl" sz="3000" b="1" dirty="0" smtClean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514350"/>
            <a:r>
              <a:rPr lang="es-ES_tradnl" sz="3200" b="1" dirty="0" smtClean="0">
                <a:latin typeface="Gill Sans MT" panose="020B0502020104020203" pitchFamily="34" charset="0"/>
              </a:rPr>
              <a:t>El incumplimiento del SM es relativamente bajo entre los asalariados FORMALES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687354"/>
            <a:ext cx="843863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es-ES_tradnl" sz="2600" b="1" dirty="0" smtClean="0">
              <a:latin typeface="Gill Sans MT" panose="020B0502020104020203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s-ES_tradnl" sz="26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Solo el </a:t>
            </a:r>
            <a:r>
              <a:rPr lang="es-ES_tradnl" sz="26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1.5%</a:t>
            </a:r>
            <a:r>
              <a:rPr lang="es-ES_tradnl" sz="26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de los formales reciben salarios (por hora) por debajo del SM</a:t>
            </a:r>
          </a:p>
          <a:p>
            <a:pPr marL="514350" indent="-514350">
              <a:buFont typeface="Wingdings" pitchFamily="2" charset="2"/>
              <a:buChar char="Ø"/>
            </a:pPr>
            <a:endParaRPr lang="es-ES_tradnl" sz="26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s-ES_tradnl" sz="26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Pero entre los asalariados informales el incumplimiento es del </a:t>
            </a:r>
            <a:r>
              <a:rPr lang="es-ES_tradnl" sz="26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10%</a:t>
            </a:r>
          </a:p>
          <a:p>
            <a:pPr marL="514350" indent="-514350">
              <a:buFont typeface="Wingdings" pitchFamily="2" charset="2"/>
              <a:buChar char="Ø"/>
            </a:pPr>
            <a:endParaRPr lang="es-ES_tradnl" sz="26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s-ES_tradnl" sz="26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Informales</a:t>
            </a:r>
            <a:r>
              <a:rPr lang="es-ES_tradnl" sz="26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son </a:t>
            </a:r>
            <a:r>
              <a:rPr lang="es-ES_tradnl" sz="26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el </a:t>
            </a:r>
            <a:r>
              <a:rPr lang="es-ES_tradnl" sz="26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58% </a:t>
            </a:r>
            <a:r>
              <a:rPr lang="es-ES_tradnl" sz="26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de la </a:t>
            </a:r>
            <a:r>
              <a:rPr lang="es-ES_tradnl" sz="26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poblacion</a:t>
            </a:r>
            <a:r>
              <a:rPr lang="es-ES_tradnl" sz="26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</a:t>
            </a:r>
            <a:r>
              <a:rPr lang="es-ES_tradnl" sz="26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activa (INEGI)</a:t>
            </a:r>
            <a:endParaRPr lang="es-ES_tradnl" sz="26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s-ES_tradnl" sz="26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514350" indent="-514350"/>
            <a:endParaRPr lang="es-ES_tradnl" sz="26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514350"/>
            <a:r>
              <a:rPr lang="es-ES_tradnl" sz="3200" b="1" dirty="0" smtClean="0">
                <a:latin typeface="Gill Sans MT" panose="020B0502020104020203" pitchFamily="34" charset="0"/>
              </a:rPr>
              <a:t>Cual es la tendencia de salarios de  los informales?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28800"/>
            <a:ext cx="5181600" cy="447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096000" y="1828800"/>
            <a:ext cx="2514600" cy="434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SALARIO PROMEDIO ASALARIADOS FORMALES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6,944</a:t>
            </a:r>
            <a:r>
              <a:rPr lang="en-US" b="1" dirty="0" smtClean="0">
                <a:solidFill>
                  <a:schemeClr val="tx1"/>
                </a:solidFill>
              </a:rPr>
              <a:t> pesos </a:t>
            </a:r>
            <a:r>
              <a:rPr lang="en-US" b="1" dirty="0" err="1" smtClean="0">
                <a:solidFill>
                  <a:schemeClr val="tx1"/>
                </a:solidFill>
              </a:rPr>
              <a:t>mes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SALARIO PROMEDIO ASALARIADOS INFORMALES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3,629 </a:t>
            </a:r>
            <a:r>
              <a:rPr lang="en-US" b="1" dirty="0" smtClean="0">
                <a:solidFill>
                  <a:schemeClr val="tx1"/>
                </a:solidFill>
              </a:rPr>
              <a:t>pesos </a:t>
            </a:r>
            <a:r>
              <a:rPr lang="en-US" b="1" dirty="0" err="1" smtClean="0">
                <a:solidFill>
                  <a:schemeClr val="tx1"/>
                </a:solidFill>
              </a:rPr>
              <a:t>mes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3218" y="609600"/>
            <a:ext cx="8339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ES_tradnl" sz="3600" b="1" dirty="0" smtClean="0">
                <a:latin typeface="Gill Sans MT" panose="020B0502020104020203" pitchFamily="34" charset="0"/>
              </a:rPr>
              <a:t>En resumen, las consecuencias de la </a:t>
            </a:r>
            <a:r>
              <a:rPr lang="es-ES_tradnl" sz="3600" b="1" dirty="0" err="1" smtClean="0">
                <a:latin typeface="Gill Sans MT" panose="020B0502020104020203" pitchFamily="34" charset="0"/>
              </a:rPr>
              <a:t>dinamica</a:t>
            </a:r>
            <a:r>
              <a:rPr lang="es-ES_tradnl" sz="3600" b="1" dirty="0" smtClean="0">
                <a:latin typeface="Gill Sans MT" panose="020B0502020104020203" pitchFamily="34" charset="0"/>
              </a:rPr>
              <a:t> del mercado laboral son: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84386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Sigue habiendo un alto nivel de desigualdad salarial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Desigualdad productividad-salario con brecha que sigue creciendo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Desigualdad entre formales e informales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Alto nivel de incumplimiento entre asalariados informales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El salario </a:t>
            </a:r>
            <a:r>
              <a:rPr lang="es-ES_tradnl" sz="28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minimo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no cumple la </a:t>
            </a:r>
            <a:r>
              <a:rPr lang="es-ES_tradnl" sz="28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funcion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de </a:t>
            </a:r>
            <a:r>
              <a:rPr lang="es-ES_tradnl" sz="28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herramineta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para disminuir la pobreza salarial </a:t>
            </a: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8438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ES_tradnl" sz="3000" b="1" dirty="0" smtClean="0">
                <a:latin typeface="Gill Sans MT" panose="020B0502020104020203" pitchFamily="34" charset="0"/>
              </a:rPr>
              <a:t>OBJETIVOS?</a:t>
            </a: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3218" y="609600"/>
            <a:ext cx="8339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/>
              <a:t>Que hemos aprendido con los estudios?</a:t>
            </a:r>
            <a:endParaRPr lang="es-ES_tradnl" sz="3600" dirty="0" smtClean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564" y="1809929"/>
            <a:ext cx="84386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Ø"/>
            </a:pPr>
            <a:endParaRPr lang="es-ES_tradnl" sz="2400" b="1" dirty="0" smtClean="0">
              <a:latin typeface="Gill Sans MT" panose="020B0502020104020203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s-ES_tradnl" sz="2400" b="1" dirty="0" smtClean="0">
                <a:latin typeface="Gill Sans MT" panose="020B0502020104020203" pitchFamily="34" charset="0"/>
              </a:rPr>
              <a:t>No detectamos efectos negativos del salario </a:t>
            </a:r>
            <a:r>
              <a:rPr lang="es-ES_tradnl" sz="2400" b="1" dirty="0" err="1" smtClean="0">
                <a:latin typeface="Gill Sans MT" panose="020B0502020104020203" pitchFamily="34" charset="0"/>
              </a:rPr>
              <a:t>minimo</a:t>
            </a:r>
            <a:r>
              <a:rPr lang="es-ES_tradnl" sz="2400" b="1" dirty="0" smtClean="0">
                <a:latin typeface="Gill Sans MT" panose="020B0502020104020203" pitchFamily="34" charset="0"/>
              </a:rPr>
              <a:t> en el empleo:</a:t>
            </a:r>
          </a:p>
          <a:p>
            <a:pPr marL="514350" indent="-514350">
              <a:buFont typeface="Wingdings" pitchFamily="2" charset="2"/>
              <a:buChar char="Ø"/>
            </a:pPr>
            <a:endParaRPr lang="es-ES_tradnl" sz="2400" b="1" dirty="0" smtClean="0">
              <a:latin typeface="Gill Sans MT" panose="020B0502020104020203" pitchFamily="34" charset="0"/>
            </a:endParaRPr>
          </a:p>
          <a:p>
            <a:pPr marL="971550" lvl="1" indent="-514350">
              <a:buFont typeface="Wingdings" pitchFamily="2" charset="2"/>
              <a:buChar char="Ø"/>
            </a:pPr>
            <a:r>
              <a:rPr lang="es-ES_tradnl" sz="2400" b="1" dirty="0" smtClean="0">
                <a:latin typeface="Gill Sans MT" panose="020B0502020104020203" pitchFamily="34" charset="0"/>
              </a:rPr>
              <a:t>Marco macro-</a:t>
            </a:r>
            <a:r>
              <a:rPr lang="es-ES_tradnl" sz="2400" b="1" dirty="0" err="1" smtClean="0">
                <a:latin typeface="Gill Sans MT" panose="020B0502020104020203" pitchFamily="34" charset="0"/>
              </a:rPr>
              <a:t>economico</a:t>
            </a:r>
            <a:endParaRPr lang="es-ES_tradnl" sz="2400" b="1" dirty="0" smtClean="0">
              <a:latin typeface="Gill Sans MT" panose="020B0502020104020203" pitchFamily="34" charset="0"/>
            </a:endParaRPr>
          </a:p>
          <a:p>
            <a:pPr marL="1428750" lvl="2" indent="-514350">
              <a:buFont typeface="Wingdings" pitchFamily="2" charset="2"/>
              <a:buChar char="Ø"/>
            </a:pPr>
            <a:endParaRPr lang="es-ES_tradnl" sz="2400" b="1" dirty="0" smtClean="0">
              <a:latin typeface="Gill Sans MT" panose="020B0502020104020203" pitchFamily="34" charset="0"/>
            </a:endParaRPr>
          </a:p>
          <a:p>
            <a:pPr marL="1885950" lvl="3" indent="-514350"/>
            <a:endParaRPr lang="es-ES_tradnl" sz="2400" b="1" dirty="0" smtClean="0">
              <a:latin typeface="Gill Sans MT" panose="020B0502020104020203" pitchFamily="34" charset="0"/>
            </a:endParaRPr>
          </a:p>
          <a:p>
            <a:pPr marL="971550" lvl="1" indent="-514350">
              <a:buFont typeface="Wingdings" pitchFamily="2" charset="2"/>
              <a:buChar char="Ø"/>
            </a:pPr>
            <a:r>
              <a:rPr lang="es-ES_tradnl" sz="2400" b="1" dirty="0" smtClean="0">
                <a:latin typeface="Gill Sans MT" panose="020B0502020104020203" pitchFamily="34" charset="0"/>
              </a:rPr>
              <a:t>Marco  micro-</a:t>
            </a:r>
            <a:r>
              <a:rPr lang="es-ES_tradnl" sz="2400" b="1" dirty="0" err="1" smtClean="0">
                <a:latin typeface="Gill Sans MT" panose="020B0502020104020203" pitchFamily="34" charset="0"/>
              </a:rPr>
              <a:t>economico</a:t>
            </a:r>
            <a:endParaRPr lang="es-ES_tradnl" sz="2400" b="1" dirty="0" smtClean="0">
              <a:latin typeface="Gill Sans MT" panose="020B0502020104020203" pitchFamily="34" charset="0"/>
            </a:endParaRPr>
          </a:p>
          <a:p>
            <a:pPr marL="971550" lvl="1" indent="-514350">
              <a:buFont typeface="Wingdings" pitchFamily="2" charset="2"/>
              <a:buChar char="Ø"/>
            </a:pPr>
            <a:endParaRPr lang="es-ES_tradnl" sz="2400" b="1" dirty="0" smtClean="0">
              <a:latin typeface="Gill Sans MT" panose="020B0502020104020203" pitchFamily="34" charset="0"/>
            </a:endParaRPr>
          </a:p>
          <a:p>
            <a:pPr marL="1885950" lvl="3" indent="-514350">
              <a:buFont typeface="Wingdings" pitchFamily="2" charset="2"/>
              <a:buChar char="Ø"/>
            </a:pPr>
            <a:endParaRPr lang="es-ES_tradnl" sz="2400" b="1" dirty="0" smtClean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3218" y="609600"/>
            <a:ext cx="833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ES_tradnl" sz="3600" b="1" dirty="0" smtClean="0">
                <a:latin typeface="Gill Sans MT" panose="020B0502020104020203" pitchFamily="34" charset="0"/>
              </a:rPr>
              <a:t>Cuales son los objetivo?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600200"/>
            <a:ext cx="84386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Hacer que el SM sea un instrumento adecuado para reducir la pobreza salarial</a:t>
            </a:r>
          </a:p>
          <a:p>
            <a:pPr marL="514350" indent="-514350">
              <a:buFont typeface="Wingdings" pitchFamily="2" charset="2"/>
              <a:buChar char="Ø"/>
            </a:pPr>
            <a:endParaRPr lang="es-ES_tradnl" sz="28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… y como consecuencia incida en disminuir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la desigualdad 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salarial que es </a:t>
            </a:r>
            <a:r>
              <a:rPr lang="es-ES_tradnl" sz="28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condicion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necesaria para disminui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r la desigualdad de ingresos</a:t>
            </a:r>
            <a:endParaRPr lang="es-ES_tradnl" sz="28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s-ES_tradnl" sz="28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971550" lvl="1" indent="-514350">
              <a:buFont typeface="Wingdings" pitchFamily="2" charset="2"/>
              <a:buChar char="Ø"/>
            </a:pP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Considerando un incremento gradual del salario </a:t>
            </a:r>
            <a:r>
              <a:rPr lang="es-ES_tradnl" sz="28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minimo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que sea adecuado a la </a:t>
            </a:r>
            <a:r>
              <a:rPr lang="es-ES_tradnl" sz="28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dinamica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de la </a:t>
            </a:r>
            <a:r>
              <a:rPr lang="es-ES_tradnl" sz="28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economia</a:t>
            </a: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y la estructura del mercado laboral</a:t>
            </a:r>
            <a:endParaRPr lang="es-ES_tradnl" sz="28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3218" y="609600"/>
            <a:ext cx="833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ES_tradnl" sz="3600" b="1" dirty="0" smtClean="0">
                <a:latin typeface="Gill Sans MT" panose="020B0502020104020203" pitchFamily="34" charset="0"/>
              </a:rPr>
              <a:t>Gradual….?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47800"/>
            <a:ext cx="8042803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609600"/>
            <a:ext cx="8438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ES_tradnl" sz="3000" b="1" dirty="0" smtClean="0">
                <a:latin typeface="Gill Sans MT" panose="020B0502020104020203" pitchFamily="34" charset="0"/>
              </a:rPr>
              <a:t>Puntos a considerar: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219200"/>
            <a:ext cx="84386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s-ES_tradnl" sz="2600" b="1" dirty="0" smtClean="0">
                <a:latin typeface="Gill Sans MT" panose="020B0502020104020203" pitchFamily="34" charset="0"/>
              </a:rPr>
              <a:t>Hay margen para subir los SM?</a:t>
            </a:r>
          </a:p>
          <a:p>
            <a:pPr marL="514350" indent="-514350">
              <a:buFont typeface="Arial" pitchFamily="34" charset="0"/>
              <a:buChar char="•"/>
            </a:pPr>
            <a:endParaRPr lang="es-ES_tradnl" sz="2600" b="1" dirty="0" smtClean="0">
              <a:latin typeface="Gill Sans MT" panose="020B0502020104020203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es-ES_tradnl" sz="26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Brecha positiva y creciente</a:t>
            </a:r>
            <a:r>
              <a:rPr lang="es-ES_tradnl" sz="2600" b="1" dirty="0" smtClean="0">
                <a:latin typeface="Gill Sans MT" panose="020B0502020104020203" pitchFamily="34" charset="0"/>
              </a:rPr>
              <a:t> entre productividad y salarios (promedio)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s-ES_tradnl" sz="2600" b="1" dirty="0" smtClean="0">
                <a:latin typeface="Gill Sans MT" panose="020B0502020104020203" pitchFamily="34" charset="0"/>
              </a:rPr>
              <a:t>Necesitamos mas </a:t>
            </a:r>
            <a:r>
              <a:rPr lang="es-ES_tradnl" sz="2600" b="1" dirty="0" err="1" smtClean="0">
                <a:latin typeface="Gill Sans MT" panose="020B0502020104020203" pitchFamily="34" charset="0"/>
              </a:rPr>
              <a:t>investigacion</a:t>
            </a:r>
            <a:r>
              <a:rPr lang="es-ES_tradnl" sz="2600" b="1" dirty="0" smtClean="0">
                <a:latin typeface="Gill Sans MT" panose="020B0502020104020203" pitchFamily="34" charset="0"/>
              </a:rPr>
              <a:t>: En </a:t>
            </a:r>
            <a:r>
              <a:rPr lang="es-ES_tradnl" sz="2600" b="1" dirty="0" smtClean="0">
                <a:latin typeface="Gill Sans MT" panose="020B0502020104020203" pitchFamily="34" charset="0"/>
              </a:rPr>
              <a:t>que sectores? Tipo de empresas? </a:t>
            </a:r>
            <a:endParaRPr lang="es-ES_tradnl" sz="2600" b="1" dirty="0" smtClean="0">
              <a:latin typeface="Gill Sans MT" panose="020B0502020104020203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s-ES_tradnl" sz="2600" b="1" dirty="0" smtClean="0">
              <a:latin typeface="Gill Sans MT" panose="020B0502020104020203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es-ES_tradnl" sz="2600" b="1" dirty="0" smtClean="0">
                <a:latin typeface="Gill Sans MT" panose="020B0502020104020203" pitchFamily="34" charset="0"/>
              </a:rPr>
              <a:t>Tenemos que considerar </a:t>
            </a:r>
            <a:r>
              <a:rPr lang="es-ES_tradnl" sz="26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la </a:t>
            </a:r>
            <a:r>
              <a:rPr lang="es-ES_tradnl" sz="26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informalidad</a:t>
            </a:r>
            <a:r>
              <a:rPr lang="es-ES_tradnl" sz="2600" b="1" smtClean="0">
                <a:solidFill>
                  <a:srgbClr val="FF0000"/>
                </a:solidFill>
                <a:latin typeface="Gill Sans MT" panose="020B0502020104020203" pitchFamily="34" charset="0"/>
              </a:rPr>
              <a:t>:</a:t>
            </a:r>
            <a:r>
              <a:rPr lang="es-ES_tradnl" sz="2600" b="1" smtClean="0">
                <a:latin typeface="Gill Sans MT" panose="020B0502020104020203" pitchFamily="34" charset="0"/>
              </a:rPr>
              <a:t> </a:t>
            </a:r>
            <a:endParaRPr lang="es-ES_tradnl" sz="2600" b="1" smtClean="0">
              <a:latin typeface="Gill Sans MT" panose="020B0502020104020203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endParaRPr lang="es-ES_tradnl" sz="2600" b="1" dirty="0" smtClean="0">
              <a:latin typeface="Gill Sans MT" panose="020B0502020104020203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es-ES_tradnl" sz="2600" b="1" dirty="0" smtClean="0">
                <a:latin typeface="Gill Sans MT" panose="020B0502020104020203" pitchFamily="34" charset="0"/>
              </a:rPr>
              <a:t>Se necesita entender mejor la informalidad en </a:t>
            </a:r>
            <a:r>
              <a:rPr lang="es-ES_tradnl" sz="2600" b="1" dirty="0" err="1" smtClean="0">
                <a:latin typeface="Gill Sans MT" panose="020B0502020104020203" pitchFamily="34" charset="0"/>
              </a:rPr>
              <a:t>Mexico</a:t>
            </a:r>
            <a:r>
              <a:rPr lang="es-ES_tradnl" sz="2600" b="1" dirty="0" smtClean="0">
                <a:latin typeface="Gill Sans MT" panose="020B0502020104020203" pitchFamily="34" charset="0"/>
              </a:rPr>
              <a:t> para saber que consecuencias </a:t>
            </a:r>
            <a:r>
              <a:rPr lang="es-ES_tradnl" sz="2600" b="1" dirty="0" err="1" smtClean="0">
                <a:latin typeface="Gill Sans MT" panose="020B0502020104020203" pitchFamily="34" charset="0"/>
              </a:rPr>
              <a:t>tendria</a:t>
            </a:r>
            <a:r>
              <a:rPr lang="es-ES_tradnl" sz="2600" b="1" dirty="0" smtClean="0">
                <a:latin typeface="Gill Sans MT" panose="020B0502020104020203" pitchFamily="34" charset="0"/>
              </a:rPr>
              <a:t> un incremento del SM en la demanda  </a:t>
            </a: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187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/>
              <a:t>Por ultimo…</a:t>
            </a:r>
            <a:endParaRPr lang="es-ES_tradnl" sz="3600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7877243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3590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187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/>
              <a:t>Por ultimo…</a:t>
            </a:r>
            <a:endParaRPr lang="es-ES_tradnl" sz="3600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9144000" cy="6335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3590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187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/>
              <a:t>Marco Macro-económico</a:t>
            </a:r>
            <a:endParaRPr lang="es-ES_tradnl" sz="3600" dirty="0" smtClean="0">
              <a:solidFill>
                <a:srgbClr val="008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" y="1828800"/>
          <a:ext cx="7620000" cy="425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286000"/>
                <a:gridCol w="2286000"/>
              </a:tblGrid>
              <a:tr h="52395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Toda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la </a:t>
                      </a:r>
                      <a:r>
                        <a:rPr lang="es-ES" baseline="0" noProof="0" dirty="0" smtClean="0">
                          <a:solidFill>
                            <a:schemeClr val="tx1"/>
                          </a:solidFill>
                        </a:rPr>
                        <a:t>población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de empleados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Salario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Promedio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Salario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Mediana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PIB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</a:rPr>
                        <a:t>0.44**</a:t>
                      </a:r>
                      <a:endParaRPr lang="en-US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</a:rPr>
                        <a:t>0.46**</a:t>
                      </a:r>
                      <a:endParaRPr lang="en-US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Tasa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de interes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</a:rPr>
                        <a:t>-0.025**</a:t>
                      </a:r>
                      <a:endParaRPr lang="en-US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</a:rPr>
                        <a:t>-0.018**</a:t>
                      </a:r>
                      <a:endParaRPr lang="en-US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Tipo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de cambio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</a:rPr>
                        <a:t>0.13**</a:t>
                      </a:r>
                      <a:endParaRPr lang="en-US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</a:rPr>
                        <a:t>0.11**</a:t>
                      </a:r>
                      <a:endParaRPr lang="en-US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s-ES" noProof="0" dirty="0" smtClean="0">
                          <a:solidFill>
                            <a:srgbClr val="002060"/>
                          </a:solidFill>
                        </a:rPr>
                        <a:t>Salario</a:t>
                      </a:r>
                      <a:endParaRPr lang="es-ES" noProof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0070C0"/>
                          </a:solidFill>
                        </a:rPr>
                        <a:t>-0.15**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0070C0"/>
                          </a:solidFill>
                        </a:rPr>
                        <a:t>-0.25**</a:t>
                      </a:r>
                      <a:endParaRPr lang="en-US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Salario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Minimo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F0000"/>
                          </a:solidFill>
                        </a:rPr>
                        <a:t>-0.31</a:t>
                      </a:r>
                      <a:endParaRPr lang="en-US" b="0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rgbClr val="FF0000"/>
                          </a:solidFill>
                        </a:rPr>
                        <a:t>-0.45*</a:t>
                      </a:r>
                      <a:endParaRPr lang="en-US" b="0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7397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Reforma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Laboral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Nov2012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0.021**</a:t>
                      </a:r>
                      <a:endParaRPr lang="en-US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0.022**</a:t>
                      </a:r>
                      <a:endParaRPr lang="en-US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2395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Observaciones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2005Q1 – 2014Q4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2005Q1- 2014 Q4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79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187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/>
              <a:t>Marco micro-</a:t>
            </a:r>
            <a:r>
              <a:rPr lang="es-ES_tradnl" sz="3600" b="1" dirty="0" err="1" smtClean="0"/>
              <a:t>economico</a:t>
            </a:r>
            <a:endParaRPr lang="es-ES_tradnl" sz="3600" b="1" dirty="0" smtClean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057400"/>
            <a:ext cx="8686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3590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914400"/>
            <a:ext cx="8187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/>
              <a:t>Que podemos discutir?</a:t>
            </a:r>
            <a:endParaRPr lang="es-ES_tradnl" sz="3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28600" y="1752600"/>
            <a:ext cx="8686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ES_tradnl" sz="3400" b="1" dirty="0" smtClean="0">
              <a:solidFill>
                <a:schemeClr val="tx2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3400" b="1" dirty="0" smtClean="0">
                <a:solidFill>
                  <a:schemeClr val="tx2">
                    <a:lumMod val="75000"/>
                  </a:schemeClr>
                </a:solidFill>
                <a:latin typeface="Gill Sans MT" panose="020B0502020104020203" pitchFamily="34" charset="0"/>
              </a:rPr>
              <a:t>El contexto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3400" b="1" dirty="0" smtClean="0">
              <a:solidFill>
                <a:schemeClr val="tx2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3400" b="1" dirty="0" smtClean="0">
                <a:solidFill>
                  <a:schemeClr val="tx2">
                    <a:lumMod val="75000"/>
                  </a:schemeClr>
                </a:solidFill>
                <a:latin typeface="Gill Sans MT" panose="020B0502020104020203" pitchFamily="34" charset="0"/>
              </a:rPr>
              <a:t>Posibles consecuencias?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3400" b="1" dirty="0" smtClean="0">
              <a:solidFill>
                <a:schemeClr val="tx2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3400" b="1" dirty="0" smtClean="0">
                <a:solidFill>
                  <a:schemeClr val="tx2">
                    <a:lumMod val="75000"/>
                  </a:schemeClr>
                </a:solidFill>
                <a:latin typeface="Gill Sans MT" panose="020B0502020104020203" pitchFamily="34" charset="0"/>
              </a:rPr>
              <a:t>Cual es el Objetivo(s)?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sz="3400" b="1" dirty="0" smtClean="0">
              <a:solidFill>
                <a:schemeClr val="tx2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3400" b="1" dirty="0" smtClean="0">
                <a:solidFill>
                  <a:schemeClr val="tx2">
                    <a:lumMod val="75000"/>
                  </a:schemeClr>
                </a:solidFill>
                <a:latin typeface="Gill Sans MT" panose="020B0502020104020203" pitchFamily="34" charset="0"/>
              </a:rPr>
              <a:t>Posibles desenlaces</a:t>
            </a:r>
            <a:endParaRPr lang="es-ES_tradnl" sz="2800" b="1" dirty="0" smtClean="0">
              <a:solidFill>
                <a:schemeClr val="tx2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9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8438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ES_tradnl" sz="3000" b="1" dirty="0" smtClean="0">
                <a:latin typeface="Gill Sans MT" panose="020B0502020104020203" pitchFamily="34" charset="0"/>
              </a:rPr>
              <a:t>EL CONTEXTO</a:t>
            </a: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838200"/>
            <a:ext cx="8438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Estancamiento del SM en la ultima </a:t>
            </a:r>
            <a:r>
              <a:rPr lang="es-ES_tradnl" sz="2800" b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decada</a:t>
            </a:r>
            <a:endParaRPr lang="es-ES_tradnl" sz="28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057400"/>
            <a:ext cx="5329719" cy="3969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4879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3218" y="609600"/>
            <a:ext cx="833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/>
              <a:t>Como ha evolucionado el SM?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0564" y="1809929"/>
            <a:ext cx="84386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2014"/>
            </a:pPr>
            <a:r>
              <a:rPr lang="es-ES_tradnl" sz="2400" b="1" dirty="0" smtClean="0">
                <a:latin typeface="Gill Sans MT" panose="020B0502020104020203" pitchFamily="34" charset="0"/>
                <a:sym typeface="Wingdings" pitchFamily="2" charset="2"/>
              </a:rPr>
              <a:t> 	   </a:t>
            </a:r>
            <a:r>
              <a:rPr lang="es-ES_tradnl" sz="2400" b="1" dirty="0" smtClean="0">
                <a:solidFill>
                  <a:srgbClr val="FF0000"/>
                </a:solidFill>
                <a:latin typeface="Gill Sans MT" panose="020B0502020104020203" pitchFamily="34" charset="0"/>
                <a:sym typeface="Wingdings" pitchFamily="2" charset="2"/>
              </a:rPr>
              <a:t>1,985</a:t>
            </a:r>
            <a:r>
              <a:rPr lang="es-ES_tradnl" sz="2400" b="1" dirty="0" smtClean="0">
                <a:latin typeface="Gill Sans MT" panose="020B0502020104020203" pitchFamily="34" charset="0"/>
                <a:sym typeface="Wingdings" pitchFamily="2" charset="2"/>
              </a:rPr>
              <a:t> pesos por mes</a:t>
            </a:r>
          </a:p>
          <a:p>
            <a:pPr marL="971550" lvl="1" indent="-514350"/>
            <a:r>
              <a:rPr lang="es-ES_tradnl" sz="2400" b="1" dirty="0" smtClean="0">
                <a:latin typeface="Gill Sans MT" panose="020B0502020104020203" pitchFamily="34" charset="0"/>
                <a:sym typeface="Wingdings" pitchFamily="2" charset="2"/>
              </a:rPr>
              <a:t>	   </a:t>
            </a:r>
            <a:r>
              <a:rPr lang="es-ES_tradnl" sz="2400" b="1" dirty="0" smtClean="0">
                <a:solidFill>
                  <a:srgbClr val="FF0000"/>
                </a:solidFill>
                <a:latin typeface="Gill Sans MT" panose="020B0502020104020203" pitchFamily="34" charset="0"/>
                <a:sym typeface="Wingdings" pitchFamily="2" charset="2"/>
              </a:rPr>
              <a:t>37% de </a:t>
            </a:r>
            <a:r>
              <a:rPr lang="es-ES_tradnl" sz="2400" b="1" dirty="0" smtClean="0">
                <a:latin typeface="Gill Sans MT" panose="020B0502020104020203" pitchFamily="34" charset="0"/>
                <a:sym typeface="Wingdings" pitchFamily="2" charset="2"/>
              </a:rPr>
              <a:t>la mediana </a:t>
            </a:r>
          </a:p>
          <a:p>
            <a:pPr marL="971550" lvl="1" indent="-514350"/>
            <a:endParaRPr lang="es-ES_tradnl" sz="2400" b="1" dirty="0" smtClean="0">
              <a:latin typeface="Gill Sans MT" panose="020B0502020104020203" pitchFamily="34" charset="0"/>
              <a:sym typeface="Wingdings" pitchFamily="2" charset="2"/>
            </a:endParaRPr>
          </a:p>
          <a:p>
            <a:pPr marL="971550" lvl="1" indent="-514350"/>
            <a:r>
              <a:rPr lang="es-ES_tradnl" sz="2400" b="1" dirty="0" smtClean="0">
                <a:latin typeface="Gill Sans MT" panose="020B0502020104020203" pitchFamily="34" charset="0"/>
                <a:sym typeface="Wingdings" pitchFamily="2" charset="2"/>
              </a:rPr>
              <a:t>	   Solo ½ de lo que se considera un salario bajo  (2/3 de la mediana o </a:t>
            </a:r>
            <a:r>
              <a:rPr lang="es-ES_tradnl" sz="2400" b="1" dirty="0" smtClean="0">
                <a:solidFill>
                  <a:srgbClr val="0070C0"/>
                </a:solidFill>
                <a:latin typeface="Gill Sans MT" panose="020B0502020104020203" pitchFamily="34" charset="0"/>
                <a:sym typeface="Wingdings" pitchFamily="2" charset="2"/>
              </a:rPr>
              <a:t>3,607</a:t>
            </a:r>
            <a:r>
              <a:rPr lang="es-ES_tradnl" sz="2400" b="1" dirty="0" smtClean="0">
                <a:latin typeface="Gill Sans MT" panose="020B0502020104020203" pitchFamily="34" charset="0"/>
                <a:sym typeface="Wingdings" pitchFamily="2" charset="2"/>
              </a:rPr>
              <a:t> pesos por mes</a:t>
            </a:r>
            <a:r>
              <a:rPr lang="es-ES_tradnl" sz="2400" b="1" dirty="0" smtClean="0">
                <a:latin typeface="Gill Sans MT" panose="020B0502020104020203" pitchFamily="34" charset="0"/>
                <a:sym typeface="Wingdings" pitchFamily="2" charset="2"/>
              </a:rPr>
              <a:t>)</a:t>
            </a:r>
          </a:p>
          <a:p>
            <a:pPr marL="971550" lvl="1" indent="-514350"/>
            <a:endParaRPr lang="es-ES_tradnl" sz="2400" b="1" dirty="0">
              <a:latin typeface="Gill Sans MT" panose="020B0502020104020203" pitchFamily="34" charset="0"/>
              <a:sym typeface="Wingdings" pitchFamily="2" charset="2"/>
            </a:endParaRPr>
          </a:p>
          <a:p>
            <a:pPr marL="971550" lvl="1" indent="-514350"/>
            <a:r>
              <a:rPr lang="es-ES_tradnl" sz="2400" b="1" dirty="0" smtClean="0">
                <a:latin typeface="Gill Sans MT" panose="020B0502020104020203" pitchFamily="34" charset="0"/>
                <a:sym typeface="Wingdings" pitchFamily="2" charset="2"/>
              </a:rPr>
              <a:t>	 Por lo tanto estamos a un 50% de que el SM llegue al umbral de pobreza relativa</a:t>
            </a:r>
            <a:endParaRPr lang="es-ES_tradnl" sz="2400" b="1" dirty="0" smtClean="0">
              <a:latin typeface="Gill Sans MT" panose="020B0502020104020203" pitchFamily="34" charset="0"/>
              <a:sym typeface="Wingdings" pitchFamily="2" charset="2"/>
            </a:endParaRPr>
          </a:p>
          <a:p>
            <a:pPr marL="514350" indent="-514350"/>
            <a:endParaRPr lang="es-ES_tradnl" sz="2400" b="1" dirty="0" smtClean="0">
              <a:latin typeface="Gill Sans MT" panose="020B0502020104020203" pitchFamily="34" charset="0"/>
              <a:sym typeface="Wingdings" pitchFamily="2" charset="2"/>
            </a:endParaRPr>
          </a:p>
          <a:p>
            <a:pPr marL="514350" indent="-514350"/>
            <a:endParaRPr lang="es-ES_tradnl" sz="2400" b="1" dirty="0">
              <a:latin typeface="Gill Sans MT" panose="020B0502020104020203" pitchFamily="34" charset="0"/>
              <a:sym typeface="Wingdings" pitchFamily="2" charset="2"/>
            </a:endParaRPr>
          </a:p>
          <a:p>
            <a:pPr marL="514350" indent="-514350"/>
            <a:endParaRPr lang="es-ES_tradnl" sz="2400" b="1" dirty="0" smtClean="0">
              <a:latin typeface="Gill Sans MT" panose="020B0502020104020203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886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2512-9563-418C-8B91-8BD9364A1FA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09600"/>
            <a:ext cx="8438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Bajada real de los salarios…..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76400"/>
            <a:ext cx="6096000" cy="402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4879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GWR201415">
      <a:dk1>
        <a:sysClr val="windowText" lastClr="000000"/>
      </a:dk1>
      <a:lt1>
        <a:srgbClr val="EBE6F2"/>
      </a:lt1>
      <a:dk2>
        <a:srgbClr val="003E6F"/>
      </a:dk2>
      <a:lt2>
        <a:srgbClr val="CBCBCB"/>
      </a:lt2>
      <a:accent1>
        <a:srgbClr val="5FB8FF"/>
      </a:accent1>
      <a:accent2>
        <a:srgbClr val="D7CEE5"/>
      </a:accent2>
      <a:accent3>
        <a:srgbClr val="D7CEE5"/>
      </a:accent3>
      <a:accent4>
        <a:srgbClr val="BFE2FF"/>
      </a:accent4>
      <a:accent5>
        <a:srgbClr val="7153A0"/>
      </a:accent5>
      <a:accent6>
        <a:srgbClr val="809EC2"/>
      </a:accent6>
      <a:hlink>
        <a:srgbClr val="4B376B"/>
      </a:hlink>
      <a:folHlink>
        <a:srgbClr val="00206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11624</TotalTime>
  <Words>548</Words>
  <Application>Microsoft Office PowerPoint</Application>
  <PresentationFormat>Presentación en pantalla (4:3)</PresentationFormat>
  <Paragraphs>154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Urban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 Wazzan</dc:creator>
  <cp:lastModifiedBy>ILO</cp:lastModifiedBy>
  <cp:revision>875</cp:revision>
  <cp:lastPrinted>2011-12-02T19:45:57Z</cp:lastPrinted>
  <dcterms:created xsi:type="dcterms:W3CDTF">2012-01-15T11:37:34Z</dcterms:created>
  <dcterms:modified xsi:type="dcterms:W3CDTF">2016-03-10T15:28:35Z</dcterms:modified>
</cp:coreProperties>
</file>